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CC"/>
    <a:srgbClr val="0000FF"/>
    <a:srgbClr val="E63B1E"/>
    <a:srgbClr val="4FF80C"/>
    <a:srgbClr val="1DB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7\Desktop\antetli kağıtlar\yatay\yatay_antetli_deger_simgeleri_alcakgonulluluk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" y="0"/>
            <a:ext cx="9139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İCATLARIN İLGİNÇ HİKAYELERİ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600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9208" y="1124744"/>
            <a:ext cx="3898776" cy="4525963"/>
          </a:xfrm>
          <a:solidFill>
            <a:schemeClr val="accent1">
              <a:lumMod val="40000"/>
              <a:lumOff val="60000"/>
              <a:alpha val="45000"/>
            </a:schemeClr>
          </a:solidFill>
          <a:ln w="47625">
            <a:solidFill>
              <a:schemeClr val="tx1">
                <a:alpha val="66000"/>
              </a:schemeClr>
            </a:solidFill>
          </a:ln>
          <a:effectLst>
            <a:glow>
              <a:schemeClr val="accent1"/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dirty="0" smtClean="0"/>
              <a:t>Japon şirketi </a:t>
            </a:r>
            <a:r>
              <a:rPr lang="tr-TR" sz="2600" dirty="0"/>
              <a:t>Sony'nin genel müdürü, golf oynarken müzik dinleyebilmesini </a:t>
            </a:r>
            <a:r>
              <a:rPr lang="tr-TR" sz="2600" dirty="0" smtClean="0"/>
              <a:t>sağlayacak </a:t>
            </a:r>
            <a:r>
              <a:rPr lang="tr-TR" sz="2600" dirty="0"/>
              <a:t>bir cihaz </a:t>
            </a:r>
            <a:r>
              <a:rPr lang="tr-TR" sz="2600" dirty="0" smtClean="0"/>
              <a:t>istemişti. </a:t>
            </a:r>
            <a:r>
              <a:rPr lang="tr-TR" sz="2600" dirty="0"/>
              <a:t>Bunun üzerine firma teknisyenlerinden </a:t>
            </a:r>
            <a:r>
              <a:rPr lang="tr-TR" sz="2600" dirty="0" smtClean="0"/>
              <a:t>oluşan </a:t>
            </a:r>
            <a:r>
              <a:rPr lang="tr-TR" sz="2600" dirty="0"/>
              <a:t>bir ekip ilk </a:t>
            </a:r>
            <a:r>
              <a:rPr lang="tr-TR" sz="2600" dirty="0" smtClean="0"/>
              <a:t>kişisel kasetçaları geliştirdi: </a:t>
            </a:r>
          </a:p>
          <a:p>
            <a:pPr marL="0" indent="0">
              <a:buNone/>
            </a:pPr>
            <a:r>
              <a:rPr lang="tr-TR" dirty="0" smtClean="0"/>
              <a:t>Walkman</a:t>
            </a:r>
            <a:r>
              <a:rPr lang="tr-TR" dirty="0"/>
              <a:t>! </a:t>
            </a:r>
          </a:p>
        </p:txBody>
      </p:sp>
      <p:pic>
        <p:nvPicPr>
          <p:cNvPr id="1026" name="Picture 2" descr="C:\Users\WINDOWS 7\Desktop\48957.6a00d83451b05569e2011570edab50970b-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35" y="1268760"/>
            <a:ext cx="4395345" cy="42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4330824" cy="5073427"/>
          </a:xfrm>
          <a:solidFill>
            <a:schemeClr val="accent6">
              <a:lumMod val="75000"/>
              <a:alpha val="46000"/>
            </a:schemeClr>
          </a:solidFill>
          <a:ln w="44450">
            <a:solidFill>
              <a:schemeClr val="tx1">
                <a:alpha val="8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err="1" smtClean="0"/>
              <a:t>Ingiliz</a:t>
            </a:r>
            <a:r>
              <a:rPr lang="tr-TR" dirty="0" smtClean="0"/>
              <a:t> </a:t>
            </a:r>
            <a:r>
              <a:rPr lang="tr-TR" dirty="0" err="1"/>
              <a:t>Percy</a:t>
            </a:r>
            <a:r>
              <a:rPr lang="tr-TR" dirty="0"/>
              <a:t> </a:t>
            </a:r>
            <a:r>
              <a:rPr lang="tr-TR" dirty="0" err="1"/>
              <a:t>Shaw</a:t>
            </a:r>
            <a:r>
              <a:rPr lang="tr-TR" dirty="0"/>
              <a:t> basit bir icattan servet sahibi oldu. 1933'de sisli bir gecede neredeyse otomobiliyle bir uçurumdan </a:t>
            </a:r>
            <a:r>
              <a:rPr lang="tr-TR" dirty="0" smtClean="0"/>
              <a:t>aşağı düşüyordu. Otomobilin farlarından yayılan ışığ</a:t>
            </a:r>
            <a:r>
              <a:rPr lang="tr-TR" dirty="0"/>
              <a:t>ı</a:t>
            </a:r>
            <a:r>
              <a:rPr lang="tr-TR" dirty="0" smtClean="0"/>
              <a:t>n</a:t>
            </a:r>
            <a:r>
              <a:rPr lang="tr-TR" dirty="0"/>
              <a:t>, yolun </a:t>
            </a:r>
            <a:r>
              <a:rPr lang="tr-TR" dirty="0" smtClean="0"/>
              <a:t>kenarındaki </a:t>
            </a:r>
            <a:r>
              <a:rPr lang="tr-TR" dirty="0"/>
              <a:t>bir kedinin gözünden </a:t>
            </a:r>
            <a:r>
              <a:rPr lang="tr-TR" dirty="0" smtClean="0"/>
              <a:t>yansıması hayatını kurtardı. </a:t>
            </a:r>
            <a:r>
              <a:rPr lang="tr-TR" dirty="0"/>
              <a:t>Bu olaydan esinlenen </a:t>
            </a:r>
            <a:r>
              <a:rPr lang="tr-TR" dirty="0" err="1"/>
              <a:t>Shaw</a:t>
            </a:r>
            <a:r>
              <a:rPr lang="tr-TR" dirty="0"/>
              <a:t>, kedigözü </a:t>
            </a:r>
            <a:r>
              <a:rPr lang="tr-TR" dirty="0" smtClean="0"/>
              <a:t>adını verdiği </a:t>
            </a:r>
            <a:r>
              <a:rPr lang="tr-TR" dirty="0"/>
              <a:t>bir </a:t>
            </a:r>
            <a:r>
              <a:rPr lang="tr-TR" dirty="0" smtClean="0"/>
              <a:t>yansıtıcı </a:t>
            </a:r>
            <a:r>
              <a:rPr lang="tr-TR" dirty="0"/>
              <a:t>icat etti. </a:t>
            </a:r>
            <a:r>
              <a:rPr lang="tr-TR" dirty="0" smtClean="0"/>
              <a:t>Kısa </a:t>
            </a:r>
            <a:r>
              <a:rPr lang="tr-TR" dirty="0"/>
              <a:t>süre sonra birçok ülkenin </a:t>
            </a:r>
            <a:r>
              <a:rPr lang="tr-TR" dirty="0" smtClean="0"/>
              <a:t>yollarına </a:t>
            </a:r>
            <a:r>
              <a:rPr lang="tr-TR" dirty="0"/>
              <a:t>bunlardan </a:t>
            </a:r>
            <a:r>
              <a:rPr lang="tr-TR" dirty="0" smtClean="0"/>
              <a:t>yerleştirildi. </a:t>
            </a:r>
            <a:endParaRPr lang="tr-TR" dirty="0"/>
          </a:p>
        </p:txBody>
      </p:sp>
      <p:pic>
        <p:nvPicPr>
          <p:cNvPr id="2050" name="Picture 2" descr="C:\Users\WINDOWS 7\AppData\Local\Microsoft\Windows\Temporary Internet Files\Content.IE5\3N8I04HU\MP9004276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87" y="1196752"/>
            <a:ext cx="417140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092173"/>
            <a:ext cx="4114800" cy="4525963"/>
          </a:xfrm>
          <a:solidFill>
            <a:srgbClr val="FFFF00">
              <a:alpha val="42000"/>
            </a:srgbClr>
          </a:solidFill>
          <a:ln w="41275">
            <a:solidFill>
              <a:schemeClr val="tx1">
                <a:alpha val="76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İlk başarılı </a:t>
            </a:r>
            <a:r>
              <a:rPr lang="tr-TR" dirty="0"/>
              <a:t>elektrikli süpürgeyi, </a:t>
            </a:r>
            <a:r>
              <a:rPr lang="tr-TR" dirty="0" smtClean="0"/>
              <a:t>İngiliz </a:t>
            </a:r>
            <a:r>
              <a:rPr lang="tr-TR" dirty="0"/>
              <a:t>mühendis </a:t>
            </a:r>
            <a:r>
              <a:rPr lang="tr-TR" dirty="0" err="1"/>
              <a:t>Hubert</a:t>
            </a:r>
            <a:r>
              <a:rPr lang="tr-TR" dirty="0"/>
              <a:t> </a:t>
            </a:r>
            <a:r>
              <a:rPr lang="tr-TR" dirty="0" err="1"/>
              <a:t>Booth</a:t>
            </a:r>
            <a:r>
              <a:rPr lang="tr-TR" dirty="0"/>
              <a:t> icat </a:t>
            </a:r>
            <a:r>
              <a:rPr lang="tr-TR" dirty="0" smtClean="0"/>
              <a:t>etmiştir. </a:t>
            </a:r>
            <a:r>
              <a:rPr lang="tr-TR" dirty="0" err="1"/>
              <a:t>Booth</a:t>
            </a:r>
            <a:r>
              <a:rPr lang="tr-TR" dirty="0"/>
              <a:t> 1901'de British </a:t>
            </a:r>
            <a:r>
              <a:rPr lang="tr-TR" dirty="0" err="1"/>
              <a:t>Vacuum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 adli bir </a:t>
            </a:r>
            <a:r>
              <a:rPr lang="tr-TR" dirty="0" smtClean="0"/>
              <a:t>şirket </a:t>
            </a:r>
            <a:r>
              <a:rPr lang="tr-TR" dirty="0"/>
              <a:t>kurdu. </a:t>
            </a:r>
            <a:r>
              <a:rPr lang="tr-TR" dirty="0" err="1"/>
              <a:t>Booth'un</a:t>
            </a:r>
            <a:r>
              <a:rPr lang="tr-TR" dirty="0"/>
              <a:t> </a:t>
            </a:r>
            <a:r>
              <a:rPr lang="tr-TR" dirty="0" err="1"/>
              <a:t>Puffing</a:t>
            </a:r>
            <a:r>
              <a:rPr lang="tr-TR" dirty="0"/>
              <a:t> </a:t>
            </a:r>
            <a:r>
              <a:rPr lang="tr-TR" dirty="0" err="1"/>
              <a:t>Billy</a:t>
            </a:r>
            <a:r>
              <a:rPr lang="tr-TR" dirty="0"/>
              <a:t> </a:t>
            </a:r>
            <a:r>
              <a:rPr lang="tr-TR" dirty="0" smtClean="0"/>
              <a:t>adını verdiği </a:t>
            </a:r>
            <a:r>
              <a:rPr lang="tr-TR" dirty="0"/>
              <a:t>makine </a:t>
            </a:r>
            <a:r>
              <a:rPr lang="tr-TR" dirty="0" smtClean="0"/>
              <a:t>yakıtla çalışıyor </a:t>
            </a:r>
            <a:r>
              <a:rPr lang="tr-TR" dirty="0"/>
              <a:t>ve evden eve, </a:t>
            </a:r>
            <a:r>
              <a:rPr lang="tr-TR" dirty="0" smtClean="0"/>
              <a:t>atların çektiği </a:t>
            </a:r>
            <a:r>
              <a:rPr lang="tr-TR" dirty="0"/>
              <a:t>bir arabayla </a:t>
            </a:r>
            <a:r>
              <a:rPr lang="tr-TR" dirty="0" smtClean="0"/>
              <a:t>taşınıyordu. </a:t>
            </a:r>
            <a:r>
              <a:rPr lang="tr-TR" dirty="0"/>
              <a:t>Üniforma </a:t>
            </a:r>
            <a:r>
              <a:rPr lang="tr-TR" dirty="0" smtClean="0"/>
              <a:t>giymiş </a:t>
            </a:r>
            <a:r>
              <a:rPr lang="tr-TR" dirty="0"/>
              <a:t>isçiler evdeki </a:t>
            </a:r>
            <a:r>
              <a:rPr lang="tr-TR" dirty="0" smtClean="0"/>
              <a:t>halıları </a:t>
            </a:r>
            <a:r>
              <a:rPr lang="tr-TR" dirty="0"/>
              <a:t>temizlemek için makinenin hortumunu pencereden içeriye </a:t>
            </a:r>
            <a:r>
              <a:rPr lang="tr-TR" dirty="0" smtClean="0"/>
              <a:t>uzatıyorlardı! </a:t>
            </a:r>
            <a:endParaRPr lang="tr-TR" dirty="0"/>
          </a:p>
        </p:txBody>
      </p:sp>
      <p:pic>
        <p:nvPicPr>
          <p:cNvPr id="3074" name="Picture 2" descr="C:\Users\WINDOWS 7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52593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24334"/>
            <a:ext cx="4330824" cy="4641379"/>
          </a:xfrm>
          <a:solidFill>
            <a:srgbClr val="E63B1E">
              <a:alpha val="15000"/>
            </a:srgbClr>
          </a:solidFill>
          <a:ln w="41275">
            <a:solidFill>
              <a:schemeClr val="tx1">
                <a:alpha val="8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/>
              <a:t>Joseph </a:t>
            </a:r>
            <a:r>
              <a:rPr lang="tr-TR" sz="2800" dirty="0" err="1"/>
              <a:t>Bramah</a:t>
            </a:r>
            <a:r>
              <a:rPr lang="tr-TR" sz="2800" dirty="0"/>
              <a:t>, </a:t>
            </a:r>
            <a:r>
              <a:rPr lang="tr-TR" sz="2800" dirty="0" smtClean="0"/>
              <a:t>karmaşık </a:t>
            </a:r>
            <a:r>
              <a:rPr lang="tr-TR" sz="2800" dirty="0"/>
              <a:t>bir kilit icat etti. Bunu açabilene de ödül vaat etti. Nihayet, 75 </a:t>
            </a:r>
            <a:r>
              <a:rPr lang="tr-TR" sz="2800" dirty="0" smtClean="0"/>
              <a:t>yıl </a:t>
            </a:r>
            <a:r>
              <a:rPr lang="tr-TR" sz="2800" dirty="0"/>
              <a:t>sonra, 1851'de dünyadaki en yeni teknolojilerin </a:t>
            </a:r>
            <a:r>
              <a:rPr lang="tr-TR" sz="2800" dirty="0" smtClean="0"/>
              <a:t>gösterildiği </a:t>
            </a:r>
            <a:r>
              <a:rPr lang="tr-TR" sz="2800" dirty="0"/>
              <a:t>Londra'daki Büyük </a:t>
            </a:r>
            <a:r>
              <a:rPr lang="tr-TR" sz="2800" dirty="0" err="1"/>
              <a:t>Sergi'de</a:t>
            </a:r>
            <a:r>
              <a:rPr lang="tr-TR" sz="2800" dirty="0"/>
              <a:t> bir ziyaretçi kilidi </a:t>
            </a:r>
            <a:r>
              <a:rPr lang="tr-TR" sz="2800" dirty="0" smtClean="0"/>
              <a:t>açmayı başardı, </a:t>
            </a:r>
            <a:r>
              <a:rPr lang="tr-TR" sz="2800" dirty="0"/>
              <a:t>ama bunun için tam 51 saat </a:t>
            </a:r>
            <a:r>
              <a:rPr lang="tr-TR" sz="2800" dirty="0" smtClean="0"/>
              <a:t>uğraştı. </a:t>
            </a:r>
            <a:endParaRPr lang="tr-TR" sz="2800" dirty="0"/>
          </a:p>
        </p:txBody>
      </p:sp>
      <p:pic>
        <p:nvPicPr>
          <p:cNvPr id="4098" name="Picture 2" descr="C:\Users\WINDOWS 7\Desktop\kastn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44500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79301"/>
            <a:ext cx="4258816" cy="4525963"/>
          </a:xfrm>
          <a:solidFill>
            <a:srgbClr val="0000FF">
              <a:alpha val="13000"/>
            </a:srgbClr>
          </a:solidFill>
          <a:ln w="41275">
            <a:solidFill>
              <a:schemeClr val="tx1">
                <a:alpha val="84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Daha </a:t>
            </a:r>
            <a:r>
              <a:rPr lang="tr-TR" dirty="0"/>
              <a:t>önce bir </a:t>
            </a:r>
            <a:r>
              <a:rPr lang="tr-TR" dirty="0" smtClean="0"/>
              <a:t>sağırlar </a:t>
            </a:r>
            <a:r>
              <a:rPr lang="tr-TR" dirty="0"/>
              <a:t>okulunu yöneten ABD'de yasayan </a:t>
            </a:r>
            <a:r>
              <a:rPr lang="tr-TR" dirty="0" err="1"/>
              <a:t>Iskoç</a:t>
            </a:r>
            <a:r>
              <a:rPr lang="tr-TR" dirty="0"/>
              <a:t> Alexander </a:t>
            </a:r>
            <a:r>
              <a:rPr lang="tr-TR" dirty="0" err="1"/>
              <a:t>Graham</a:t>
            </a:r>
            <a:r>
              <a:rPr lang="tr-TR" dirty="0"/>
              <a:t> </a:t>
            </a:r>
            <a:r>
              <a:rPr lang="tr-TR" dirty="0" err="1"/>
              <a:t>Bell</a:t>
            </a:r>
            <a:r>
              <a:rPr lang="tr-TR" dirty="0"/>
              <a:t> </a:t>
            </a:r>
            <a:r>
              <a:rPr lang="tr-TR" dirty="0" smtClean="0"/>
              <a:t>çalışmalarına </a:t>
            </a:r>
            <a:r>
              <a:rPr lang="tr-TR" dirty="0"/>
              <a:t>üniversitede devam </a:t>
            </a:r>
            <a:r>
              <a:rPr lang="tr-TR" dirty="0" smtClean="0"/>
              <a:t>etmiştir. </a:t>
            </a:r>
            <a:r>
              <a:rPr lang="tr-TR" dirty="0" err="1"/>
              <a:t>Bell</a:t>
            </a:r>
            <a:r>
              <a:rPr lang="tr-TR" dirty="0"/>
              <a:t> ve Thomas Watson adli bir elektrik mühendisi bir mikrofon ve </a:t>
            </a:r>
            <a:r>
              <a:rPr lang="tr-TR" dirty="0" smtClean="0"/>
              <a:t>kulaklıktan oluşan </a:t>
            </a:r>
            <a:r>
              <a:rPr lang="tr-TR" dirty="0"/>
              <a:t>ilk telefonu </a:t>
            </a:r>
            <a:r>
              <a:rPr lang="tr-TR" dirty="0" smtClean="0"/>
              <a:t>yaptılar. </a:t>
            </a:r>
            <a:r>
              <a:rPr lang="tr-TR" dirty="0"/>
              <a:t>Tarihteki ilk telefon </a:t>
            </a:r>
            <a:r>
              <a:rPr lang="tr-TR" dirty="0" smtClean="0"/>
              <a:t>konuşmasını </a:t>
            </a:r>
            <a:r>
              <a:rPr lang="tr-TR" dirty="0"/>
              <a:t>10 Mart 1876'da </a:t>
            </a:r>
            <a:r>
              <a:rPr lang="tr-TR" dirty="0" err="1"/>
              <a:t>Bell</a:t>
            </a:r>
            <a:r>
              <a:rPr lang="tr-TR" dirty="0"/>
              <a:t> </a:t>
            </a:r>
            <a:r>
              <a:rPr lang="tr-TR" dirty="0" smtClean="0"/>
              <a:t>yapmıştır. </a:t>
            </a:r>
            <a:r>
              <a:rPr lang="tr-TR" dirty="0"/>
              <a:t>Pantolonuna </a:t>
            </a:r>
            <a:r>
              <a:rPr lang="tr-TR" dirty="0" smtClean="0"/>
              <a:t>yanlışlıkla </a:t>
            </a:r>
            <a:r>
              <a:rPr lang="tr-TR" dirty="0"/>
              <a:t>asit </a:t>
            </a:r>
            <a:r>
              <a:rPr lang="tr-TR" dirty="0" smtClean="0"/>
              <a:t>dökmüş </a:t>
            </a:r>
            <a:r>
              <a:rPr lang="tr-TR" dirty="0"/>
              <a:t>ve </a:t>
            </a:r>
            <a:r>
              <a:rPr lang="tr-TR" dirty="0" smtClean="0"/>
              <a:t>arkadaşına </a:t>
            </a:r>
            <a:r>
              <a:rPr lang="tr-TR" dirty="0"/>
              <a:t>"Bay Watson lütfen gelir misiniz?" </a:t>
            </a:r>
            <a:r>
              <a:rPr lang="tr-TR" dirty="0" smtClean="0"/>
              <a:t>demiştir.</a:t>
            </a:r>
            <a:endParaRPr lang="tr-TR" dirty="0"/>
          </a:p>
          <a:p>
            <a:endParaRPr lang="tr-TR" dirty="0"/>
          </a:p>
        </p:txBody>
      </p:sp>
      <p:pic>
        <p:nvPicPr>
          <p:cNvPr id="5122" name="Picture 2" descr="C:\Users\WINDOWS 7\Desktop\Actor_portraying_Alexander_Graham_Bell_in_an_ATT_promotional_film_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63" y="1412776"/>
            <a:ext cx="360970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24744"/>
            <a:ext cx="4618856" cy="4525963"/>
          </a:xfrm>
          <a:solidFill>
            <a:srgbClr val="FF6600">
              <a:alpha val="18824"/>
            </a:srgbClr>
          </a:solidFill>
          <a:ln w="41275">
            <a:solidFill>
              <a:schemeClr val="tx1">
                <a:alpha val="8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smtClean="0"/>
              <a:t>1816'da </a:t>
            </a:r>
            <a:r>
              <a:rPr lang="tr-TR" dirty="0" err="1"/>
              <a:t>Fransiz</a:t>
            </a:r>
            <a:r>
              <a:rPr lang="tr-TR" dirty="0"/>
              <a:t> doktor Rene </a:t>
            </a:r>
            <a:r>
              <a:rPr lang="tr-TR" dirty="0" err="1"/>
              <a:t>Laennec</a:t>
            </a:r>
            <a:r>
              <a:rPr lang="tr-TR" dirty="0"/>
              <a:t> Paris </a:t>
            </a:r>
            <a:r>
              <a:rPr lang="tr-TR" dirty="0" smtClean="0"/>
              <a:t>sokaklarında dolaşırken, </a:t>
            </a:r>
            <a:r>
              <a:rPr lang="tr-TR" dirty="0"/>
              <a:t>oynayan iki çocuk gördü. Çocuklardan biri elindeki tahta </a:t>
            </a:r>
            <a:r>
              <a:rPr lang="tr-TR" dirty="0" smtClean="0"/>
              <a:t>sopanın </a:t>
            </a:r>
            <a:r>
              <a:rPr lang="tr-TR" dirty="0"/>
              <a:t>bir ucuna </a:t>
            </a:r>
            <a:r>
              <a:rPr lang="tr-TR" dirty="0" smtClean="0"/>
              <a:t>kulağını dayamıştı, </a:t>
            </a:r>
            <a:r>
              <a:rPr lang="tr-TR" dirty="0"/>
              <a:t>öbürü ise </a:t>
            </a:r>
            <a:r>
              <a:rPr lang="tr-TR" dirty="0" smtClean="0"/>
              <a:t>tahtanın </a:t>
            </a:r>
            <a:r>
              <a:rPr lang="tr-TR" dirty="0"/>
              <a:t>öteki ucuna </a:t>
            </a:r>
            <a:r>
              <a:rPr lang="tr-TR" dirty="0" smtClean="0"/>
              <a:t>iğneyle </a:t>
            </a:r>
            <a:r>
              <a:rPr lang="tr-TR" dirty="0"/>
              <a:t>vuruyordu. </a:t>
            </a:r>
            <a:r>
              <a:rPr lang="tr-TR" dirty="0" smtClean="0"/>
              <a:t>Vuruş </a:t>
            </a:r>
            <a:r>
              <a:rPr lang="tr-TR" dirty="0"/>
              <a:t>sesleri </a:t>
            </a:r>
            <a:r>
              <a:rPr lang="tr-TR" dirty="0" smtClean="0"/>
              <a:t>tahtanın </a:t>
            </a:r>
            <a:r>
              <a:rPr lang="tr-TR" dirty="0"/>
              <a:t>içinden iletiliyordu. Daha sonra </a:t>
            </a:r>
            <a:r>
              <a:rPr lang="tr-TR" dirty="0" err="1"/>
              <a:t>Laennec</a:t>
            </a:r>
            <a:r>
              <a:rPr lang="tr-TR" dirty="0"/>
              <a:t> bir sayfa </a:t>
            </a:r>
            <a:r>
              <a:rPr lang="tr-TR" dirty="0" smtClean="0"/>
              <a:t>kâğıdı </a:t>
            </a:r>
            <a:r>
              <a:rPr lang="tr-TR" dirty="0"/>
              <a:t>rulo yaparak iple </a:t>
            </a:r>
            <a:r>
              <a:rPr lang="tr-TR" dirty="0" smtClean="0"/>
              <a:t>bağladı. </a:t>
            </a:r>
            <a:r>
              <a:rPr lang="tr-TR" dirty="0"/>
              <a:t>Bunu </a:t>
            </a:r>
            <a:r>
              <a:rPr lang="tr-TR" dirty="0" smtClean="0"/>
              <a:t>hastanın göğsüne dayadığında </a:t>
            </a:r>
            <a:r>
              <a:rPr lang="tr-TR" dirty="0"/>
              <a:t>kalp </a:t>
            </a:r>
            <a:r>
              <a:rPr lang="tr-TR" dirty="0" smtClean="0"/>
              <a:t>atışlarını </a:t>
            </a:r>
            <a:r>
              <a:rPr lang="tr-TR" dirty="0"/>
              <a:t>dinleyebiliyordu. Bu alete Yunanca </a:t>
            </a:r>
            <a:r>
              <a:rPr lang="tr-TR" dirty="0" smtClean="0"/>
              <a:t>göğüs anlamındaki </a:t>
            </a:r>
            <a:r>
              <a:rPr lang="tr-TR" dirty="0" err="1"/>
              <a:t>stethos</a:t>
            </a:r>
            <a:r>
              <a:rPr lang="tr-TR" dirty="0"/>
              <a:t> </a:t>
            </a:r>
            <a:r>
              <a:rPr lang="tr-TR" dirty="0" smtClean="0"/>
              <a:t>sözcüğünden </a:t>
            </a:r>
            <a:r>
              <a:rPr lang="tr-TR" dirty="0"/>
              <a:t>gelen </a:t>
            </a:r>
            <a:r>
              <a:rPr lang="tr-TR" dirty="0" smtClean="0"/>
              <a:t>stetoskop </a:t>
            </a:r>
            <a:r>
              <a:rPr lang="tr-TR" dirty="0"/>
              <a:t>adi verildi.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146" name="Picture 2" descr="C:\Users\WINDOWS 7\Desktop\Laennec's stethoscope 1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72" y="1340768"/>
            <a:ext cx="359950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315</Words>
  <Application>Microsoft Office PowerPoint</Application>
  <PresentationFormat>Ekran Gösterisi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İCATLARIN İLGİNÇ HİKAYELERİ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İCATLARIN İLGİNÇ HİKAYELERİ</dc:title>
  <dc:creator>WINDOWS 7</dc:creator>
  <cp:lastModifiedBy>ahoelo</cp:lastModifiedBy>
  <cp:revision>6</cp:revision>
  <dcterms:created xsi:type="dcterms:W3CDTF">2012-10-27T09:49:28Z</dcterms:created>
  <dcterms:modified xsi:type="dcterms:W3CDTF">2017-04-30T04:23:30Z</dcterms:modified>
</cp:coreProperties>
</file>