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6" r:id="rId3"/>
    <p:sldId id="259" r:id="rId4"/>
    <p:sldId id="260" r:id="rId5"/>
    <p:sldId id="261" r:id="rId6"/>
    <p:sldId id="262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4" autoAdjust="0"/>
    <p:restoredTop sz="94605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CC7E4-849C-4ED0-9A0A-FCAAFF4510E5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1449B-EA9A-4A06-B4A1-948F8568D1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8052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1449B-EA9A-4A06-B4A1-948F8568D1A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53098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LİF EMİNE\Desktop\antetli kağıtlar\yatay\yatay_antetli_deger_simgeleri_durustlu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803" y="1800656"/>
            <a:ext cx="6456457" cy="3999866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4660379" y="2317188"/>
            <a:ext cx="52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>
              <a:solidFill>
                <a:schemeClr val="bg1"/>
              </a:solidFill>
              <a:latin typeface="Lucida Calligraphy" pitchFamily="66" charset="0"/>
            </a:endParaRPr>
          </a:p>
          <a:p>
            <a:pPr algn="ctr"/>
            <a:r>
              <a:rPr lang="tr-TR" dirty="0" smtClean="0"/>
              <a:t> </a:t>
            </a:r>
            <a:r>
              <a:rPr lang="tr-TR" sz="1400" dirty="0" smtClean="0"/>
              <a:t>            </a:t>
            </a:r>
            <a:r>
              <a:rPr lang="tr-TR" sz="3600" b="1" dirty="0" smtClean="0"/>
              <a:t>MARANGOZ</a:t>
            </a:r>
          </a:p>
          <a:p>
            <a:pPr algn="ctr"/>
            <a:r>
              <a:rPr lang="tr-TR" sz="3600" b="1" dirty="0" smtClean="0"/>
              <a:t> </a:t>
            </a:r>
          </a:p>
          <a:p>
            <a:pPr algn="ctr"/>
            <a:r>
              <a:rPr lang="tr-TR" sz="3600" b="1" dirty="0" smtClean="0"/>
              <a:t>    DURSUN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xmlns="" val="102119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3486" y="-11410"/>
            <a:ext cx="9144000" cy="6858000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4812482" y="884617"/>
            <a:ext cx="43204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cs typeface="Calibri" pitchFamily="34" charset="0"/>
              </a:rPr>
              <a:t>Marangoz Dursun yıllarca çalıştığı işyerinde emeklilik hakkını kazanmıştı.  Patronu  müteahhit Ahmet bey, yirmi beş yıldır yanında çalışan işçisinin emeklilik ikramiyesini hazırlayınca onu yanına çağırdı.   </a:t>
            </a:r>
            <a:endParaRPr lang="tr-TR" sz="3200" b="1" dirty="0">
              <a:cs typeface="Calibri" pitchFamily="34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3486" y="548680"/>
            <a:ext cx="4749502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9826202"/>
      </p:ext>
    </p:extLst>
  </p:cSld>
  <p:clrMapOvr>
    <a:masterClrMapping/>
  </p:clrMapOvr>
  <p:transition advTm="10754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4328" y="0"/>
            <a:ext cx="9208327" cy="6857999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60648"/>
            <a:ext cx="5184576" cy="6408712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5652120" y="116632"/>
            <a:ext cx="331236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000" b="1" dirty="0" smtClean="0"/>
              <a:t>Tazminatını alan </a:t>
            </a:r>
            <a:r>
              <a:rPr lang="tr-TR" sz="3000" b="1" dirty="0"/>
              <a:t>m</a:t>
            </a:r>
            <a:r>
              <a:rPr lang="tr-TR" sz="3000" b="1" dirty="0" smtClean="0"/>
              <a:t>arangoz Dursun çok mutlu oldu. Yıllarca bu hayal ile çalışmıştı. Patronu ondan  </a:t>
            </a:r>
            <a:r>
              <a:rPr lang="tr-TR" sz="3000" b="1" dirty="0"/>
              <a:t>son </a:t>
            </a:r>
            <a:r>
              <a:rPr lang="tr-TR" sz="3000" b="1" dirty="0" smtClean="0"/>
              <a:t>kez </a:t>
            </a:r>
            <a:r>
              <a:rPr lang="tr-TR" sz="3000" b="1" dirty="0"/>
              <a:t>bir ev yapmasını  rica etti. Marangoz </a:t>
            </a:r>
            <a:r>
              <a:rPr lang="tr-TR" sz="3000" b="1" dirty="0" smtClean="0"/>
              <a:t>gönülsüzce bu işi kabul etti.  Parasını da almıştı.  Bu işi çabucak bitirip, ayrılmak istiyordu.</a:t>
            </a:r>
            <a:endParaRPr lang="tr-TR" sz="3000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47500019"/>
      </p:ext>
    </p:extLst>
  </p:cSld>
  <p:clrMapOvr>
    <a:masterClrMapping/>
  </p:clrMapOvr>
  <p:transition spd="slow" advTm="12905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33350" y="12204"/>
            <a:ext cx="9277350" cy="684579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332656"/>
            <a:ext cx="8280920" cy="4608512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59085" y="5042118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Patronun kendisini kontrol etmemesini fırsat bilerek, basit malzemelerle baştan </a:t>
            </a:r>
            <a:r>
              <a:rPr lang="tr-TR" sz="2800" b="1" dirty="0"/>
              <a:t>savma bir </a:t>
            </a:r>
            <a:r>
              <a:rPr lang="tr-TR" sz="2800" b="1" dirty="0" smtClean="0"/>
              <a:t>işçilik yaptı. Mesleğine  </a:t>
            </a:r>
            <a:r>
              <a:rPr lang="tr-TR" sz="2800" b="1" dirty="0"/>
              <a:t>böyle son vermek ne büyük talihsizlikti!</a:t>
            </a:r>
          </a:p>
        </p:txBody>
      </p:sp>
    </p:spTree>
    <p:extLst>
      <p:ext uri="{BB962C8B-B14F-4D97-AF65-F5344CB8AC3E}">
        <p14:creationId xmlns:p14="http://schemas.microsoft.com/office/powerpoint/2010/main" xmlns="" val="4153944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advTm="8906">
        <p14:window dir="vert"/>
      </p:transition>
    </mc:Choice>
    <mc:Fallback>
      <p:transition advTm="890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0" y="0"/>
            <a:ext cx="40324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atin typeface="+mj-lt"/>
              </a:rPr>
              <a:t>Artık evin işi bitmişti. Patrona haber vermek için gittiğinde, Ahmet bey çekmecesinden çıkarttığı anahtarı, Dursun’a uzatarak: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6" y="620688"/>
            <a:ext cx="4104456" cy="3024335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89756" y="4156338"/>
            <a:ext cx="8964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200" dirty="0">
              <a:solidFill>
                <a:schemeClr val="bg1"/>
              </a:solidFill>
            </a:endParaRPr>
          </a:p>
          <a:p>
            <a:pPr algn="ctr"/>
            <a:r>
              <a:rPr lang="tr-TR" sz="3200" b="1" dirty="0">
                <a:solidFill>
                  <a:schemeClr val="bg1"/>
                </a:solidFill>
              </a:rPr>
              <a:t>-’’Bu ev </a:t>
            </a:r>
            <a:r>
              <a:rPr lang="tr-TR" sz="3200" b="1" dirty="0" smtClean="0">
                <a:solidFill>
                  <a:schemeClr val="bg1"/>
                </a:solidFill>
              </a:rPr>
              <a:t>senin!  Yıllarca yaptığın hizmet karşılığı </a:t>
            </a:r>
            <a:r>
              <a:rPr lang="tr-TR" sz="3200" b="1" dirty="0">
                <a:solidFill>
                  <a:schemeClr val="bg1"/>
                </a:solidFill>
              </a:rPr>
              <a:t>b</a:t>
            </a:r>
            <a:r>
              <a:rPr lang="tr-TR" sz="3200" b="1" dirty="0" smtClean="0">
                <a:solidFill>
                  <a:schemeClr val="bg1"/>
                </a:solidFill>
              </a:rPr>
              <a:t>enden sana hediye’’ dedi.</a:t>
            </a:r>
            <a:endParaRPr lang="tr-TR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29843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5000" advTm="16934">
        <p:randomBar dir="vert"/>
      </p:transition>
    </mc:Choice>
    <mc:Fallback>
      <p:transition spd="slow" advTm="16934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ikdörtgen 26"/>
          <p:cNvSpPr/>
          <p:nvPr/>
        </p:nvSpPr>
        <p:spPr>
          <a:xfrm>
            <a:off x="4479630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tr-T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cxnSp>
        <p:nvCxnSpPr>
          <p:cNvPr id="12" name="Düz Bağlayıcı 11"/>
          <p:cNvCxnSpPr/>
          <p:nvPr/>
        </p:nvCxnSpPr>
        <p:spPr>
          <a:xfrm flipV="1">
            <a:off x="0" y="0"/>
            <a:ext cx="2627784" cy="685800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etin kutusu 12"/>
          <p:cNvSpPr txBox="1"/>
          <p:nvPr/>
        </p:nvSpPr>
        <p:spPr>
          <a:xfrm rot="17425507">
            <a:off x="-1484628" y="2442855"/>
            <a:ext cx="5142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Marangoz neye uğradığını şaşırdı! </a:t>
            </a:r>
            <a:endParaRPr lang="tr-TR" sz="2800" b="1" dirty="0"/>
          </a:p>
        </p:txBody>
      </p:sp>
      <p:sp>
        <p:nvSpPr>
          <p:cNvPr id="18" name="Metin kutusu 17"/>
          <p:cNvSpPr txBox="1"/>
          <p:nvPr/>
        </p:nvSpPr>
        <p:spPr>
          <a:xfrm rot="6307563">
            <a:off x="423459" y="3042263"/>
            <a:ext cx="45979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/>
              <a:t>V</a:t>
            </a:r>
            <a:r>
              <a:rPr lang="tr-TR" sz="4000" b="1" dirty="0" smtClean="0"/>
              <a:t>e çok utandı</a:t>
            </a:r>
            <a:r>
              <a:rPr lang="tr-TR" sz="4000" b="1" dirty="0"/>
              <a:t>!</a:t>
            </a:r>
          </a:p>
        </p:txBody>
      </p:sp>
      <p:cxnSp>
        <p:nvCxnSpPr>
          <p:cNvPr id="20" name="Düz Bağlayıcı 19"/>
          <p:cNvCxnSpPr/>
          <p:nvPr/>
        </p:nvCxnSpPr>
        <p:spPr>
          <a:xfrm>
            <a:off x="3995936" y="0"/>
            <a:ext cx="0" cy="6858000"/>
          </a:xfrm>
          <a:prstGeom prst="line">
            <a:avLst/>
          </a:prstGeom>
          <a:ln w="1016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Metin kutusu 21"/>
          <p:cNvSpPr txBox="1"/>
          <p:nvPr/>
        </p:nvSpPr>
        <p:spPr>
          <a:xfrm rot="1843133">
            <a:off x="3848537" y="1349699"/>
            <a:ext cx="54428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 </a:t>
            </a:r>
            <a:r>
              <a:rPr lang="tr-TR" sz="2800" b="1" dirty="0"/>
              <a:t>Y</a:t>
            </a:r>
            <a:r>
              <a:rPr lang="tr-TR" sz="2800" b="1" dirty="0" smtClean="0"/>
              <a:t>aptığı </a:t>
            </a:r>
            <a:r>
              <a:rPr lang="tr-TR" sz="2800" b="1" dirty="0"/>
              <a:t>evin kendi evi olduğunu </a:t>
            </a:r>
            <a:r>
              <a:rPr lang="tr-TR" sz="2800" b="1" dirty="0" smtClean="0"/>
              <a:t>bilseydi…</a:t>
            </a:r>
            <a:endParaRPr lang="tr-TR" sz="2800" b="1" dirty="0"/>
          </a:p>
        </p:txBody>
      </p:sp>
      <p:cxnSp>
        <p:nvCxnSpPr>
          <p:cNvPr id="24" name="Düz Bağlayıcı 23"/>
          <p:cNvCxnSpPr/>
          <p:nvPr/>
        </p:nvCxnSpPr>
        <p:spPr>
          <a:xfrm>
            <a:off x="3995936" y="1628799"/>
            <a:ext cx="5148064" cy="2808313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ikdörtgen 24"/>
          <p:cNvSpPr/>
          <p:nvPr/>
        </p:nvSpPr>
        <p:spPr>
          <a:xfrm rot="2667631">
            <a:off x="3298766" y="4201243"/>
            <a:ext cx="620197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000" b="1" dirty="0" smtClean="0"/>
              <a:t> BÖYLE Mİ YAPARDI?</a:t>
            </a:r>
            <a:endParaRPr lang="tr-TR" sz="4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834510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781"/>
    </mc:Choice>
    <mc:Fallback>
      <p:transition spd="slow" advTm="137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22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1030660" y="558843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/>
                </a:solidFill>
              </a:rPr>
              <a:t>SİZ DE BİR MARANGOZSUNUZ !</a:t>
            </a:r>
            <a:endParaRPr lang="tr-TR" sz="3600" b="1" dirty="0">
              <a:solidFill>
                <a:schemeClr val="bg1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23528" y="332656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Hayata  bir çivi çakar,</a:t>
            </a:r>
            <a:endParaRPr lang="tr-TR" sz="2400" b="1" dirty="0">
              <a:solidFill>
                <a:schemeClr val="bg1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999506"/>
            <a:ext cx="2119104" cy="1944216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3419872" y="4240947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>bir tahta koyar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1988840"/>
            <a:ext cx="2304256" cy="1944216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6588224" y="332656"/>
            <a:ext cx="15481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bir </a:t>
            </a:r>
            <a:r>
              <a:rPr lang="tr-TR" sz="2400" b="1" dirty="0">
                <a:solidFill>
                  <a:schemeClr val="bg1"/>
                </a:solidFill>
              </a:rPr>
              <a:t>duvar dikersiniz!</a:t>
            </a:r>
          </a:p>
          <a:p>
            <a:endParaRPr lang="tr-TR" dirty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1950740"/>
            <a:ext cx="2448272" cy="19823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689070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2168"/>
    </mc:Choice>
    <mc:Fallback>
      <p:transition spd="slow" advTm="121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2555776" y="1905506"/>
            <a:ext cx="360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/>
              <a:t>Ve yaşayacağınız evi inşa edersiniz !</a:t>
            </a:r>
            <a:endParaRPr lang="tr-TR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7159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5572"/>
    </mc:Choice>
    <mc:Fallback>
      <p:transition spd="slow" advTm="55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ağ Ok 2"/>
          <p:cNvSpPr/>
          <p:nvPr/>
        </p:nvSpPr>
        <p:spPr>
          <a:xfrm>
            <a:off x="179512" y="620688"/>
            <a:ext cx="864096" cy="7200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ağ Ok 3"/>
          <p:cNvSpPr/>
          <p:nvPr/>
        </p:nvSpPr>
        <p:spPr>
          <a:xfrm>
            <a:off x="179512" y="1609006"/>
            <a:ext cx="864096" cy="7200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179512" y="4653136"/>
            <a:ext cx="864096" cy="7200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>
            <a:off x="179512" y="2626296"/>
            <a:ext cx="864096" cy="7200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ağ Ok 6"/>
          <p:cNvSpPr/>
          <p:nvPr/>
        </p:nvSpPr>
        <p:spPr>
          <a:xfrm>
            <a:off x="179512" y="3573016"/>
            <a:ext cx="864096" cy="7200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Yatay Kaydırma 7"/>
          <p:cNvSpPr/>
          <p:nvPr/>
        </p:nvSpPr>
        <p:spPr>
          <a:xfrm>
            <a:off x="1397918" y="486569"/>
            <a:ext cx="6336704" cy="988318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Yatay Kaydırma 8"/>
          <p:cNvSpPr/>
          <p:nvPr/>
        </p:nvSpPr>
        <p:spPr>
          <a:xfrm>
            <a:off x="1403648" y="1474887"/>
            <a:ext cx="6336704" cy="988318"/>
          </a:xfrm>
          <a:prstGeom prst="horizontalScrol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Yatay Kaydırma 9"/>
          <p:cNvSpPr/>
          <p:nvPr/>
        </p:nvSpPr>
        <p:spPr>
          <a:xfrm>
            <a:off x="1408584" y="2492177"/>
            <a:ext cx="6336704" cy="988318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Yatay Kaydırma 10"/>
          <p:cNvSpPr/>
          <p:nvPr/>
        </p:nvSpPr>
        <p:spPr>
          <a:xfrm>
            <a:off x="1392188" y="3480495"/>
            <a:ext cx="6336704" cy="988318"/>
          </a:xfrm>
          <a:prstGeom prst="horizontalScrol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Yatay Kaydırma 11"/>
          <p:cNvSpPr/>
          <p:nvPr/>
        </p:nvSpPr>
        <p:spPr>
          <a:xfrm>
            <a:off x="1375420" y="4468813"/>
            <a:ext cx="6336704" cy="988318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Metin kutusu 16"/>
          <p:cNvSpPr txBox="1"/>
          <p:nvPr/>
        </p:nvSpPr>
        <p:spPr>
          <a:xfrm>
            <a:off x="1547664" y="657562"/>
            <a:ext cx="6164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000" b="1" dirty="0">
                <a:latin typeface="Calibri" pitchFamily="34" charset="0"/>
                <a:cs typeface="Calibri" pitchFamily="34" charset="0"/>
              </a:rPr>
              <a:t>Y</a:t>
            </a:r>
            <a:r>
              <a:rPr lang="tr-TR" sz="2000" b="1" dirty="0" smtClean="0">
                <a:latin typeface="Calibri" pitchFamily="34" charset="0"/>
                <a:cs typeface="Calibri" pitchFamily="34" charset="0"/>
              </a:rPr>
              <a:t>aptığımız doğrularla ve yanlışlarla geleceğimizi kendi ellerimizle kurarız.</a:t>
            </a:r>
            <a:endParaRPr lang="tr-TR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1547664" y="1609006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Zaman zaman yaptığımız işe, elimizden geldiği halde gerekli özeni göstermeyiz.</a:t>
            </a:r>
            <a:endParaRPr lang="tr-TR" sz="2000" b="1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4860032" y="23168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20" name="Metin kutusu 19"/>
          <p:cNvSpPr txBox="1"/>
          <p:nvPr/>
        </p:nvSpPr>
        <p:spPr>
          <a:xfrm>
            <a:off x="1547664" y="2686224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Bu özensizlik ve hile geleceğimizi kötü etkiler. </a:t>
            </a:r>
            <a:endParaRPr lang="tr-TR" sz="2000" b="1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1536204" y="3620711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Keşke şöyle yapmasaydık, böyle yapmasaydık, dürüst davransaydık, doğru davransaydık deriz.</a:t>
            </a:r>
            <a:endParaRPr lang="tr-TR" sz="2000" b="1" dirty="0"/>
          </a:p>
        </p:txBody>
      </p:sp>
      <p:sp>
        <p:nvSpPr>
          <p:cNvPr id="22" name="Metin kutusu 21"/>
          <p:cNvSpPr txBox="1"/>
          <p:nvPr/>
        </p:nvSpPr>
        <p:spPr>
          <a:xfrm>
            <a:off x="0" y="5955287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DÜRÜSTLÜK HAYATTA Kİ EN BÜYÜK KAZANCIMIZDIR!</a:t>
            </a:r>
            <a:endParaRPr lang="tr-TR" sz="2000" b="1" dirty="0"/>
          </a:p>
        </p:txBody>
      </p:sp>
      <p:sp>
        <p:nvSpPr>
          <p:cNvPr id="23" name="Metin kutusu 22"/>
          <p:cNvSpPr txBox="1"/>
          <p:nvPr/>
        </p:nvSpPr>
        <p:spPr>
          <a:xfrm>
            <a:off x="1882645" y="4778306"/>
            <a:ext cx="5271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Ancak son pişmanlık fayda vermez.</a:t>
            </a:r>
            <a:endParaRPr lang="tr-TR" sz="2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79585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500" advTm="37435"/>
    </mc:Choice>
    <mc:Fallback>
      <p:transition spd="slow" advTm="374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de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de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de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de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de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de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" de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de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00" de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500" de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00" de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500" de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500" de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500" de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500" de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500" de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500" de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500" de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500" de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" fill="hold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" fill="hold">
                                          <p:stCondLst>
                                            <p:cond delay="118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" fill="hold">
                                          <p:stCondLst>
                                            <p:cond delay="177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7" grpId="0"/>
      <p:bldP spid="18" grpId="0"/>
      <p:bldP spid="20" grpId="0"/>
      <p:bldP spid="21" grpId="0"/>
      <p:bldP spid="22" grpId="0"/>
      <p:bldP spid="22" grpId="1"/>
      <p:bldP spid="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2.8|3.7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5|1.4|1.4|1.9|1.2|2.1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7|2|1.6|1.2|1.4|1.1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0.9|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1|1.5|3.1|1.4|3.3|2.2|2.6|1.7|3.8|1.9|3.3|3.6|3.9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236</Words>
  <Application>Microsoft Office PowerPoint</Application>
  <PresentationFormat>Ekran Gösterisi (4:3)</PresentationFormat>
  <Paragraphs>26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ELİF EMİNE</dc:creator>
  <cp:lastModifiedBy>Pc</cp:lastModifiedBy>
  <cp:revision>51</cp:revision>
  <dcterms:created xsi:type="dcterms:W3CDTF">2012-01-28T18:57:33Z</dcterms:created>
  <dcterms:modified xsi:type="dcterms:W3CDTF">2017-04-28T08:14:42Z</dcterms:modified>
</cp:coreProperties>
</file>